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32" r:id="rId2"/>
    <p:sldId id="333" r:id="rId3"/>
    <p:sldId id="334" r:id="rId4"/>
    <p:sldId id="335" r:id="rId5"/>
    <p:sldId id="336" r:id="rId6"/>
    <p:sldId id="307" r:id="rId7"/>
    <p:sldId id="308" r:id="rId8"/>
    <p:sldId id="311" r:id="rId9"/>
    <p:sldId id="337" r:id="rId10"/>
    <p:sldId id="317" r:id="rId11"/>
    <p:sldId id="31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996" autoAdjust="0"/>
  </p:normalViewPr>
  <p:slideViewPr>
    <p:cSldViewPr>
      <p:cViewPr varScale="1">
        <p:scale>
          <a:sx n="99" d="100"/>
          <a:sy n="99" d="100"/>
        </p:scale>
        <p:origin x="133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F92D6C-539D-4C0E-9648-AB1115E80DB4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0936B-D8E5-41A7-B097-C2A90AA1E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038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ADC4-D4B4-4C4B-B423-93E2E17FBE94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B19E3-631A-41E0-A637-A9F2FBE0C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ADC4-D4B4-4C4B-B423-93E2E17FBE94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B19E3-631A-41E0-A637-A9F2FBE0C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ADC4-D4B4-4C4B-B423-93E2E17FBE94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B19E3-631A-41E0-A637-A9F2FBE0C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ADC4-D4B4-4C4B-B423-93E2E17FBE94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B19E3-631A-41E0-A637-A9F2FBE0C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ADC4-D4B4-4C4B-B423-93E2E17FBE94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B19E3-631A-41E0-A637-A9F2FBE0C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ADC4-D4B4-4C4B-B423-93E2E17FBE94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B19E3-631A-41E0-A637-A9F2FBE0C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ADC4-D4B4-4C4B-B423-93E2E17FBE94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B19E3-631A-41E0-A637-A9F2FBE0C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ADC4-D4B4-4C4B-B423-93E2E17FBE94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B19E3-631A-41E0-A637-A9F2FBE0C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ADC4-D4B4-4C4B-B423-93E2E17FBE94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B19E3-631A-41E0-A637-A9F2FBE0C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ADC4-D4B4-4C4B-B423-93E2E17FBE94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B19E3-631A-41E0-A637-A9F2FBE0C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ADC4-D4B4-4C4B-B423-93E2E17FBE94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B19E3-631A-41E0-A637-A9F2FBE0C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4ADC4-D4B4-4C4B-B423-93E2E17FBE94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B19E3-631A-41E0-A637-A9F2FBE0C5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51313" y="5157788"/>
            <a:ext cx="4992687" cy="1008062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altLang="ru-RU" sz="2400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Назарова Анна Валерьевна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400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Музыкальный руководитель</a:t>
            </a:r>
          </a:p>
          <a:p>
            <a:pPr eaLnBrk="1" hangingPunct="1">
              <a:spcBef>
                <a:spcPct val="0"/>
              </a:spcBef>
            </a:pPr>
            <a:endParaRPr lang="ru-RU" altLang="ru-RU" sz="2200" dirty="0" smtClean="0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Прямоугольник 6"/>
          <p:cNvSpPr>
            <a:spLocks noChangeArrowheads="1"/>
          </p:cNvSpPr>
          <p:nvPr/>
        </p:nvSpPr>
        <p:spPr bwMode="auto">
          <a:xfrm>
            <a:off x="539750" y="2620963"/>
            <a:ext cx="8143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b="1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«РАЗВИТИЕ МУЗЫКАЛЬНЫХ СПОСОБНОСТЕЙ ДЕТЕЙ ДОШКОЛЬНОГО ВОЗРАСТА ПОСРЕДСТВОМ АКТИВНОГО СЛУШАНИЯ МУЗЫКИ»</a:t>
            </a:r>
          </a:p>
        </p:txBody>
      </p:sp>
      <p:sp>
        <p:nvSpPr>
          <p:cNvPr id="1029" name="Подзаголовок 2"/>
          <p:cNvSpPr txBox="1">
            <a:spLocks/>
          </p:cNvSpPr>
          <p:nvPr/>
        </p:nvSpPr>
        <p:spPr bwMode="auto">
          <a:xfrm>
            <a:off x="251520" y="58013"/>
            <a:ext cx="82804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altLang="ru-RU" b="1" dirty="0">
                <a:solidFill>
                  <a:srgbClr val="36174D"/>
                </a:solidFill>
                <a:latin typeface="Times New Roman" pitchFamily="18" charset="0"/>
              </a:rPr>
              <a:t>Муниципальное автономное дошкольное образовательное учреждение детский сад «Радость» комбинированного вида</a:t>
            </a:r>
          </a:p>
          <a:p>
            <a:pPr algn="ctr" eaLnBrk="1" hangingPunct="1">
              <a:buFont typeface="Arial" charset="0"/>
              <a:buNone/>
            </a:pPr>
            <a:r>
              <a:rPr lang="ru-RU" altLang="ru-RU" b="1" dirty="0">
                <a:solidFill>
                  <a:srgbClr val="36174D"/>
                </a:solidFill>
                <a:latin typeface="Times New Roman" pitchFamily="18" charset="0"/>
              </a:rPr>
              <a:t>структурное подразделение детский сад №186 / №26</a:t>
            </a:r>
          </a:p>
          <a:p>
            <a:pPr algn="ctr" eaLnBrk="1" hangingPunct="1">
              <a:buFont typeface="Arial" charset="0"/>
              <a:buNone/>
            </a:pPr>
            <a:endParaRPr lang="ru-RU" altLang="ru-RU" sz="2200" b="1" dirty="0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288" y="428605"/>
            <a:ext cx="1857356" cy="593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80 лет победе.png"/>
          <p:cNvPicPr>
            <a:picLocks noChangeAspect="1"/>
          </p:cNvPicPr>
          <p:nvPr/>
        </p:nvPicPr>
        <p:blipFill>
          <a:blip r:embed="rId3" cstate="print"/>
          <a:srcRect l="35937" r="35156"/>
          <a:stretch>
            <a:fillRect/>
          </a:stretch>
        </p:blipFill>
        <p:spPr>
          <a:xfrm>
            <a:off x="118157" y="183110"/>
            <a:ext cx="590686" cy="1059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323850" y="5157788"/>
            <a:ext cx="8640763" cy="1295400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endParaRPr lang="ru-RU" altLang="ru-RU" b="1" smtClean="0">
              <a:solidFill>
                <a:srgbClr val="36174D"/>
              </a:solidFill>
            </a:endParaRPr>
          </a:p>
          <a:p>
            <a:pPr marL="0" indent="0" algn="ctr" eaLnBrk="1" hangingPunct="1">
              <a:buFont typeface="Arial" charset="0"/>
              <a:buNone/>
            </a:pPr>
            <a:r>
              <a:rPr lang="ru-RU" altLang="ru-RU" sz="3600" b="1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Удовольствие - основа любви к музыке</a:t>
            </a:r>
          </a:p>
        </p:txBody>
      </p:sp>
      <p:pic>
        <p:nvPicPr>
          <p:cNvPr id="4" name="Объект 3" descr="C:\Users\Anna\Desktop\творить чувство.jpg"/>
          <p:cNvPicPr>
            <a:picLocks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2807804" y="548680"/>
            <a:ext cx="3528392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1187450" y="5300663"/>
            <a:ext cx="7040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4000" b="1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altLang="ru-RU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071538" y="836712"/>
            <a:ext cx="6866810" cy="42917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257175" y="649288"/>
            <a:ext cx="8686800" cy="928687"/>
          </a:xfrm>
        </p:spPr>
        <p:txBody>
          <a:bodyPr/>
          <a:lstStyle/>
          <a:p>
            <a:pPr eaLnBrk="1" hangingPunct="1"/>
            <a:r>
              <a:rPr lang="ru-RU" altLang="ru-RU" sz="2400" b="1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АКТУАЛЬНОСТЬ И ПРОТИВОРЕЧИЯ</a:t>
            </a:r>
          </a:p>
        </p:txBody>
      </p:sp>
      <p:sp>
        <p:nvSpPr>
          <p:cNvPr id="4" name="Текст 3"/>
          <p:cNvSpPr txBox="1">
            <a:spLocks/>
          </p:cNvSpPr>
          <p:nvPr/>
        </p:nvSpPr>
        <p:spPr>
          <a:xfrm>
            <a:off x="4986338" y="2995613"/>
            <a:ext cx="3762375" cy="271938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Повышено внимание общества к музыкальной культуре, к проблеме детского творчества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и воспитанию творческой, разносторонней личности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350838" y="1600200"/>
            <a:ext cx="3900487" cy="1143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txBody>
          <a:bodyPr anchor="ctr"/>
          <a:lstStyle/>
          <a:p>
            <a:pPr indent="-34290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57257D"/>
                </a:solidFill>
                <a:latin typeface="Comic Sans MS" pitchFamily="66" charset="0"/>
              </a:rPr>
              <a:t> </a:t>
            </a:r>
            <a:r>
              <a:rPr lang="ru-RU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Недостаточное внимание слушанию музыки на музыкальных занятиях</a:t>
            </a:r>
          </a:p>
        </p:txBody>
      </p:sp>
      <p:sp>
        <p:nvSpPr>
          <p:cNvPr id="7" name="Текст 3"/>
          <p:cNvSpPr txBox="1">
            <a:spLocks/>
          </p:cNvSpPr>
          <p:nvPr/>
        </p:nvSpPr>
        <p:spPr>
          <a:xfrm>
            <a:off x="350838" y="3011488"/>
            <a:ext cx="3929062" cy="106838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Музыкальная среда</a:t>
            </a:r>
            <a:r>
              <a:rPr lang="ru-RU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, окружающая детей дома, ограничивается развлекательной музыкой</a:t>
            </a:r>
          </a:p>
        </p:txBody>
      </p:sp>
      <p:sp>
        <p:nvSpPr>
          <p:cNvPr id="8" name="Текст 3"/>
          <p:cNvSpPr txBox="1">
            <a:spLocks/>
          </p:cNvSpPr>
          <p:nvPr/>
        </p:nvSpPr>
        <p:spPr>
          <a:xfrm>
            <a:off x="4986338" y="1600200"/>
            <a:ext cx="3762375" cy="1143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57257D"/>
                </a:solidFill>
                <a:latin typeface="Comic Sans MS" pitchFamily="66" charset="0"/>
              </a:rPr>
              <a:t/>
            </a:r>
            <a:br>
              <a:rPr lang="ru-RU" b="1" i="1" dirty="0">
                <a:solidFill>
                  <a:srgbClr val="57257D"/>
                </a:solidFill>
                <a:latin typeface="Comic Sans MS" pitchFamily="66" charset="0"/>
              </a:rPr>
            </a:br>
            <a:r>
              <a:rPr lang="ru-RU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Музыка развивает эмоциональную сферу дошкольника, обогащает  его музыкальные впечатления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57257D"/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9" name="Умножение 8"/>
          <p:cNvSpPr/>
          <p:nvPr/>
        </p:nvSpPr>
        <p:spPr>
          <a:xfrm>
            <a:off x="4143375" y="1643063"/>
            <a:ext cx="914400" cy="914400"/>
          </a:xfrm>
          <a:prstGeom prst="mathMultiply">
            <a:avLst/>
          </a:prstGeom>
          <a:solidFill>
            <a:srgbClr val="F42C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Умножение 9"/>
          <p:cNvSpPr/>
          <p:nvPr/>
        </p:nvSpPr>
        <p:spPr>
          <a:xfrm>
            <a:off x="4175125" y="3789363"/>
            <a:ext cx="914400" cy="914400"/>
          </a:xfrm>
          <a:prstGeom prst="mathMultiply">
            <a:avLst/>
          </a:prstGeom>
          <a:solidFill>
            <a:srgbClr val="F42C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Текст 3"/>
          <p:cNvSpPr txBox="1">
            <a:spLocks/>
          </p:cNvSpPr>
          <p:nvPr/>
        </p:nvSpPr>
        <p:spPr>
          <a:xfrm>
            <a:off x="365125" y="4500563"/>
            <a:ext cx="3900488" cy="121443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txBody>
          <a:bodyPr anchor="ctr"/>
          <a:lstStyle/>
          <a:p>
            <a:pPr indent="-34290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Непонимание родителями важности </a:t>
            </a:r>
            <a:r>
              <a:rPr lang="ru-RU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музыкального воспитания </a:t>
            </a:r>
          </a:p>
          <a:p>
            <a:pPr indent="-34290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для общего развития ребенка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539750" y="1125538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ВИДЫ МУЗЫКАЛЬНОЙ ДЕЯТЕЛЬНОСТИ </a:t>
            </a:r>
            <a:br>
              <a:rPr lang="ru-RU" altLang="ru-RU" sz="24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В СООТВЕТСТВИИ С ФОП ДО:</a:t>
            </a:r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1031801" y="2268538"/>
            <a:ext cx="7245498" cy="281664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txBody>
          <a:bodyPr anchor="ctr"/>
          <a:lstStyle/>
          <a:p>
            <a:pPr indent="-34290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57257D"/>
                </a:solidFill>
                <a:latin typeface="Comic Sans MS" pitchFamily="66" charset="0"/>
              </a:rPr>
              <a:t> </a:t>
            </a:r>
            <a:endParaRPr lang="ru-RU" b="1" dirty="0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051720" y="2420888"/>
            <a:ext cx="6059487" cy="2087562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24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слушание</a:t>
            </a:r>
          </a:p>
          <a:p>
            <a:pPr eaLnBrk="1" hangingPunct="1"/>
            <a:r>
              <a:rPr lang="ru-RU" altLang="ru-RU" sz="24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пение</a:t>
            </a:r>
          </a:p>
          <a:p>
            <a:pPr eaLnBrk="1" hangingPunct="1"/>
            <a:r>
              <a:rPr lang="ru-RU" altLang="ru-RU" sz="24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музыкально-ритмические движения</a:t>
            </a:r>
          </a:p>
          <a:p>
            <a:pPr eaLnBrk="1" hangingPunct="1"/>
            <a:r>
              <a:rPr lang="ru-RU" altLang="ru-RU" sz="24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танцевально-игровое творчество</a:t>
            </a:r>
          </a:p>
          <a:p>
            <a:pPr eaLnBrk="1" hangingPunct="1"/>
            <a:r>
              <a:rPr lang="ru-RU" altLang="ru-RU" sz="24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игра на детских </a:t>
            </a:r>
            <a:r>
              <a:rPr lang="ru-RU" altLang="ru-RU" sz="20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музыкальных инструментах</a:t>
            </a:r>
          </a:p>
        </p:txBody>
      </p:sp>
      <p:sp>
        <p:nvSpPr>
          <p:cNvPr id="5125" name="TextBox 5"/>
          <p:cNvSpPr txBox="1">
            <a:spLocks noChangeArrowheads="1"/>
          </p:cNvSpPr>
          <p:nvPr/>
        </p:nvSpPr>
        <p:spPr bwMode="auto">
          <a:xfrm>
            <a:off x="3203575" y="333375"/>
            <a:ext cx="5329238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r>
              <a:rPr lang="ru-RU" altLang="ru-RU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«Для того, чтобы полюбить музыку, </a:t>
            </a:r>
            <a:br>
              <a:rPr lang="ru-RU" altLang="ru-RU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прежде всего нужно научиться ее слушать»</a:t>
            </a:r>
          </a:p>
          <a:p>
            <a:pPr algn="r" eaLnBrk="1" hangingPunct="1"/>
            <a:r>
              <a:rPr lang="ru-RU" altLang="ru-RU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Д.Д.Шостакович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3"/>
          <p:cNvSpPr txBox="1">
            <a:spLocks/>
          </p:cNvSpPr>
          <p:nvPr/>
        </p:nvSpPr>
        <p:spPr>
          <a:xfrm>
            <a:off x="323528" y="1772816"/>
            <a:ext cx="8685658" cy="305293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txBody>
          <a:bodyPr anchor="ctr"/>
          <a:lstStyle/>
          <a:p>
            <a:pPr indent="-34290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57257D"/>
                </a:solidFill>
                <a:latin typeface="Comic Sans MS" pitchFamily="66" charset="0"/>
              </a:rPr>
              <a:t> </a:t>
            </a:r>
            <a:endParaRPr lang="ru-RU" b="1" dirty="0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4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СЛУШАНИЕ МУЗЫКИ РАЗВИВАЕТ</a:t>
            </a:r>
            <a:br>
              <a:rPr lang="ru-RU" altLang="ru-RU" sz="24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УМЕНИЕ СЛЫШАТЬ И РАЗЛИЧАТЬ:</a:t>
            </a:r>
            <a:br>
              <a:rPr lang="ru-RU" altLang="ru-RU" sz="24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400" b="1" dirty="0" smtClean="0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8" name="Объект 2"/>
          <p:cNvSpPr>
            <a:spLocks noGrp="1"/>
          </p:cNvSpPr>
          <p:nvPr>
            <p:ph idx="1"/>
          </p:nvPr>
        </p:nvSpPr>
        <p:spPr>
          <a:xfrm>
            <a:off x="914400" y="2147552"/>
            <a:ext cx="8229600" cy="2303463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0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Стили</a:t>
            </a:r>
            <a:endParaRPr lang="ru-RU" altLang="ru-RU" sz="2000" b="1" dirty="0" smtClean="0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0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жанры</a:t>
            </a:r>
            <a:endParaRPr lang="ru-RU" altLang="ru-RU" sz="2000" b="1" dirty="0" smtClean="0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0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направления музыки (классическая, народная, современная</a:t>
            </a:r>
            <a:r>
              <a:rPr lang="ru-RU" altLang="ru-RU" sz="20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2000" b="1" dirty="0" smtClean="0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0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средства музыкальной выразительности (интонация, структура  (мотив, фраза, предложение), темп, ритм, динамика, тембр, регистр, фактура,  </a:t>
            </a:r>
            <a:r>
              <a:rPr lang="ru-RU" altLang="ru-RU" sz="2000" b="1" dirty="0" err="1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звуковысотная</a:t>
            </a:r>
            <a:r>
              <a:rPr lang="ru-RU" altLang="ru-RU" sz="20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 линия</a:t>
            </a:r>
            <a:r>
              <a:rPr lang="ru-RU" altLang="ru-RU" sz="20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2000" b="1" dirty="0" smtClean="0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684213" y="3298825"/>
            <a:ext cx="7773987" cy="14097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txBody>
          <a:bodyPr anchor="ctr"/>
          <a:lstStyle/>
          <a:p>
            <a:pPr indent="-34290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57257D"/>
                </a:solidFill>
                <a:latin typeface="Comic Sans MS" pitchFamily="66" charset="0"/>
              </a:rPr>
              <a:t> </a:t>
            </a:r>
            <a:endParaRPr lang="ru-RU" b="1" dirty="0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3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684213" y="1525588"/>
            <a:ext cx="7724775" cy="129698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txBody>
          <a:bodyPr anchor="ctr"/>
          <a:lstStyle/>
          <a:p>
            <a:pPr indent="-34290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57257D"/>
                </a:solidFill>
                <a:latin typeface="Comic Sans MS" pitchFamily="66" charset="0"/>
              </a:rPr>
              <a:t> </a:t>
            </a:r>
            <a:endParaRPr lang="ru-RU" b="1" dirty="0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175" y="361950"/>
            <a:ext cx="8147050" cy="993775"/>
          </a:xfrm>
        </p:spPr>
        <p:txBody>
          <a:bodyPr rtlCol="0">
            <a:normAutofit fontScale="90000"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200" b="1" dirty="0">
                <a:solidFill>
                  <a:srgbClr val="3617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 верьте тому, что человек может понять музыку сразу. </a:t>
            </a:r>
            <a:br>
              <a:rPr lang="ru-RU" sz="2200" b="1" dirty="0">
                <a:solidFill>
                  <a:srgbClr val="3617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3617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невозможно! К ней надо сначала привыкнуть!»</a:t>
            </a:r>
            <a:r>
              <a:rPr lang="ru-RU" b="1" dirty="0">
                <a:solidFill>
                  <a:srgbClr val="3617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3617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err="1">
                <a:solidFill>
                  <a:srgbClr val="3617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В.Ф.Одоевский</a:t>
            </a:r>
            <a:r>
              <a:rPr lang="ru-RU" sz="2000" b="1" dirty="0">
                <a:solidFill>
                  <a:srgbClr val="3617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351220" y="1525641"/>
            <a:ext cx="81470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Внимание на звуковом потоке 15-20 секунд, </a:t>
            </a:r>
            <a:br>
              <a:rPr lang="ru-RU" altLang="ru-RU" sz="24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 к 5 годам – до 2-3 минут без остановок,</a:t>
            </a:r>
          </a:p>
          <a:p>
            <a:pPr algn="ctr" eaLnBrk="1" hangingPunct="1"/>
            <a:r>
              <a:rPr lang="ru-RU" altLang="ru-RU" sz="24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 но не более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68325" y="34115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36174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Активное слушание – это активное проживание музыки через действие</a:t>
            </a:r>
            <a:endParaRPr lang="ru-RU" sz="40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Объект 2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351220" y="5013176"/>
            <a:ext cx="8639175" cy="1223962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dirty="0">
              <a:solidFill>
                <a:srgbClr val="36174D"/>
              </a:solidFill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3617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запускает процесс эмоционального чувствования музыки. 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3617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Речевой опыт – основа музыкального восприятия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/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8663" y="705406"/>
            <a:ext cx="7772400" cy="1143000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ru-RU" altLang="ru-RU" sz="32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Формы активного слушания музыки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3200" b="1" dirty="0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3"/>
          <p:cNvSpPr txBox="1">
            <a:spLocks/>
          </p:cNvSpPr>
          <p:nvPr/>
        </p:nvSpPr>
        <p:spPr>
          <a:xfrm>
            <a:off x="350838" y="1556792"/>
            <a:ext cx="8378825" cy="305293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txBody>
          <a:bodyPr anchor="ctr"/>
          <a:lstStyle/>
          <a:p>
            <a:pPr indent="-34290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57257D"/>
                </a:solidFill>
                <a:latin typeface="Comic Sans MS" pitchFamily="66" charset="0"/>
              </a:rPr>
              <a:t> </a:t>
            </a:r>
            <a:endParaRPr lang="ru-RU" b="1" dirty="0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500063" y="1484784"/>
            <a:ext cx="8229600" cy="273685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визуализация музыкальных образов (делаем музыку зримой);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 - вербализация музыкальных образов (делаем музыку содержательной); 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театрализация (</a:t>
            </a:r>
            <a:r>
              <a:rPr lang="ru-RU" sz="20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проживаем </a:t>
            </a:r>
            <a:r>
              <a:rPr lang="ru-RU" sz="2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музыку); 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«рисование» музыки телом (чувствуем музыку); 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звуковые «раскраски» (украшаем музыку);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 - сравнение, игра в поиск отличий (разгадываем музыку). 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3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477838" y="1403350"/>
            <a:ext cx="8066087" cy="452596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txBody>
          <a:bodyPr anchor="ctr"/>
          <a:lstStyle/>
          <a:p>
            <a:pPr indent="-34290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57257D"/>
                </a:solidFill>
                <a:latin typeface="Comic Sans MS" pitchFamily="66" charset="0"/>
              </a:rPr>
              <a:t> </a:t>
            </a:r>
            <a:endParaRPr lang="ru-RU" b="1" dirty="0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Заголовок 1"/>
          <p:cNvSpPr>
            <a:spLocks noGrp="1"/>
          </p:cNvSpPr>
          <p:nvPr>
            <p:ph type="title"/>
          </p:nvPr>
        </p:nvSpPr>
        <p:spPr>
          <a:xfrm>
            <a:off x="377825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Формы работы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075" y="1525588"/>
            <a:ext cx="8229600" cy="45259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u="wavy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эмоциональные этюды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u="wavy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театрализация с платочками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манипуляция с тканями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теневой театр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u="wavy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жестовые и пальчиковые композиции (это не игры, а именно проживание музыки через движения рук)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b="1" u="wavy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body percussion</a:t>
            </a:r>
            <a:endParaRPr lang="ru-RU" sz="2000" b="1" u="wavy" dirty="0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семейная осенняя (зимняя) история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колыбельная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шествие с фонариками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u="wavy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инструментальные композиции </a:t>
            </a:r>
            <a:r>
              <a:rPr lang="ru-RU" sz="2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и другие </a:t>
            </a:r>
            <a:r>
              <a:rPr lang="ru-RU" sz="20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формы</a:t>
            </a:r>
            <a:endParaRPr lang="ru-RU" sz="2000" b="1" dirty="0">
              <a:solidFill>
                <a:srgbClr val="36174D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188" y="47625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Активное слушание: </a:t>
            </a:r>
            <a:r>
              <a:rPr lang="en-US" sz="4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игра, оркестр, сказка</a:t>
            </a:r>
            <a:r>
              <a:rPr lang="ru-RU" sz="3600" b="1" dirty="0">
                <a:solidFill>
                  <a:srgbClr val="36174D"/>
                </a:solidFill>
              </a:rPr>
              <a:t/>
            </a:r>
            <a:br>
              <a:rPr lang="ru-RU" sz="3600" b="1" dirty="0">
                <a:solidFill>
                  <a:srgbClr val="36174D"/>
                </a:solidFill>
              </a:rPr>
            </a:br>
            <a:endParaRPr lang="ru-RU" b="1" dirty="0">
              <a:solidFill>
                <a:srgbClr val="36174D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/>
          </a:blip>
          <a:srcRect l="28291" t="2334" r="14634" b="-1"/>
          <a:stretch/>
        </p:blipFill>
        <p:spPr>
          <a:xfrm rot="5400000">
            <a:off x="6442828" y="1546522"/>
            <a:ext cx="2020235" cy="19445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924960" y="1508676"/>
            <a:ext cx="3348152" cy="1990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/>
          </a:blip>
          <a:srcRect t="3022" r="10788" b="3031"/>
          <a:stretch/>
        </p:blipFill>
        <p:spPr>
          <a:xfrm>
            <a:off x="755576" y="3861048"/>
            <a:ext cx="3468974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30533" t="13280" r="42896" b="45818"/>
          <a:stretch/>
        </p:blipFill>
        <p:spPr>
          <a:xfrm flipH="1">
            <a:off x="721881" y="1524663"/>
            <a:ext cx="2016224" cy="19397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45083" t="28978" r="11013" b="30702"/>
          <a:stretch/>
        </p:blipFill>
        <p:spPr>
          <a:xfrm>
            <a:off x="4546439" y="3861048"/>
            <a:ext cx="3889089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188" y="47625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Активное слушание: </a:t>
            </a:r>
            <a:r>
              <a:rPr lang="en-US" sz="4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0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анец</a:t>
            </a:r>
            <a:r>
              <a:rPr lang="ru-RU" sz="4000" b="1" dirty="0" smtClean="0">
                <a:solidFill>
                  <a:srgbClr val="36174D"/>
                </a:solidFill>
                <a:latin typeface="Times New Roman" pitchFamily="18" charset="0"/>
                <a:cs typeface="Times New Roman" pitchFamily="18" charset="0"/>
              </a:rPr>
              <a:t>, фантазия, творчество</a:t>
            </a:r>
            <a:r>
              <a:rPr lang="ru-RU" sz="3600" b="1" dirty="0">
                <a:solidFill>
                  <a:srgbClr val="36174D"/>
                </a:solidFill>
              </a:rPr>
              <a:t/>
            </a:r>
            <a:br>
              <a:rPr lang="ru-RU" sz="3600" b="1" dirty="0">
                <a:solidFill>
                  <a:srgbClr val="36174D"/>
                </a:solidFill>
              </a:rPr>
            </a:br>
            <a:endParaRPr lang="ru-RU" b="1" dirty="0">
              <a:solidFill>
                <a:srgbClr val="36174D"/>
              </a:solidFill>
            </a:endParaRPr>
          </a:p>
        </p:txBody>
      </p:sp>
      <p:pic>
        <p:nvPicPr>
          <p:cNvPr id="11" name="Объект 7"/>
          <p:cNvPicPr>
            <a:picLocks noGrp="1"/>
          </p:cNvPicPr>
          <p:nvPr>
            <p:ph idx="1"/>
          </p:nvPr>
        </p:nvPicPr>
        <p:blipFill rotWithShape="1">
          <a:blip r:embed="rId2"/>
          <a:srcRect l="38840" t="46782" r="21747" b="20884"/>
          <a:stretch/>
        </p:blipFill>
        <p:spPr bwMode="auto">
          <a:xfrm>
            <a:off x="4742990" y="3877154"/>
            <a:ext cx="3858596" cy="20816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3"/>
          <a:srcRect l="30384" t="33023" r="12287" b="18132"/>
          <a:stretch/>
        </p:blipFill>
        <p:spPr bwMode="auto">
          <a:xfrm>
            <a:off x="611560" y="3877154"/>
            <a:ext cx="3798328" cy="20977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4"/>
          <a:srcRect l="35401" t="46781" r="19596" b="17444"/>
          <a:stretch/>
        </p:blipFill>
        <p:spPr bwMode="auto">
          <a:xfrm>
            <a:off x="669377" y="1515571"/>
            <a:ext cx="3740511" cy="21602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33463" t="33620" r="17713" b="22281"/>
          <a:stretch/>
        </p:blipFill>
        <p:spPr>
          <a:xfrm flipH="1">
            <a:off x="4716016" y="1511168"/>
            <a:ext cx="3826711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74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2906</TotalTime>
  <Words>254</Words>
  <Application>Microsoft Office PowerPoint</Application>
  <PresentationFormat>Экран (4:3)</PresentationFormat>
  <Paragraphs>63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Comic Sans MS</vt:lpstr>
      <vt:lpstr>Times New Roman</vt:lpstr>
      <vt:lpstr>Тема Office</vt:lpstr>
      <vt:lpstr>Презентация PowerPoint</vt:lpstr>
      <vt:lpstr>АКТУАЛЬНОСТЬ И ПРОТИВОРЕЧИЯ</vt:lpstr>
      <vt:lpstr>ВИДЫ МУЗЫКАЛЬНОЙ ДЕЯТЕЛЬНОСТИ  В СООТВЕТСТВИИ С ФОП ДО:</vt:lpstr>
      <vt:lpstr>СЛУШАНИЕ МУЗЫКИ РАЗВИВАЕТ УМЕНИЕ СЛЫШАТЬ И РАЗЛИЧАТЬ: </vt:lpstr>
      <vt:lpstr>«Не верьте тому, что человек может понять музыку сразу.  Это невозможно! К ней надо сначала привыкнуть!» В.Ф.Одоевский </vt:lpstr>
      <vt:lpstr>Презентация PowerPoint</vt:lpstr>
      <vt:lpstr>Формы работы </vt:lpstr>
      <vt:lpstr>Активное слушание:  игра, оркестр, сказка </vt:lpstr>
      <vt:lpstr>Активное слушание:  танец, фантазия, творчество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Нейроигры  на музыкальном занятии в детском саду</dc:title>
  <dc:creator>Татьяна</dc:creator>
  <cp:lastModifiedBy>Anna</cp:lastModifiedBy>
  <cp:revision>224</cp:revision>
  <dcterms:created xsi:type="dcterms:W3CDTF">2025-01-28T18:39:59Z</dcterms:created>
  <dcterms:modified xsi:type="dcterms:W3CDTF">2025-06-18T11:23:46Z</dcterms:modified>
</cp:coreProperties>
</file>